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DejaVu Serif" panose="020B0604020202020204" charset="0"/>
      <p:regular r:id="rId15"/>
    </p:embeddedFont>
    <p:embeddedFont>
      <p:font typeface="DejaVu Serif Bold" panose="020B0604020202020204" charset="0"/>
      <p:regular r:id="rId16"/>
    </p:embeddedFont>
    <p:embeddedFont>
      <p:font typeface="Raleway" pitchFamily="2" charset="-52"/>
      <p:regular r:id="rId17"/>
    </p:embeddedFont>
    <p:embeddedFont>
      <p:font typeface="Raleway Bold" charset="-52"/>
      <p:regular r:id="rId18"/>
    </p:embeddedFont>
    <p:embeddedFont>
      <p:font typeface="Raleway Medium" panose="020F0502020204030204" pitchFamily="2" charset="-52"/>
      <p:regular r:id="rId19"/>
    </p:embeddedFont>
    <p:embeddedFont>
      <p:font typeface="Raleway Ultra-Bold" panose="020B0604020202020204" charset="-52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139238" y="4953317"/>
            <a:ext cx="9525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endParaRPr/>
          </a:p>
        </p:txBody>
      </p:sp>
      <p:sp>
        <p:nvSpPr>
          <p:cNvPr id="3" name="TextBox 3"/>
          <p:cNvSpPr txBox="1"/>
          <p:nvPr/>
        </p:nvSpPr>
        <p:spPr>
          <a:xfrm>
            <a:off x="14288" y="2652395"/>
            <a:ext cx="18288000" cy="6447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Bakir </a:t>
            </a:r>
            <a:r>
              <a:rPr lang="en-US" sz="5199" dirty="0" err="1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Baxışov</a:t>
            </a:r>
            <a:r>
              <a:rPr lang="en-US" sz="5199" dirty="0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 - 6224e</a:t>
            </a:r>
          </a:p>
          <a:p>
            <a:pPr algn="ctr">
              <a:lnSpc>
                <a:spcPts val="7279"/>
              </a:lnSpc>
            </a:pPr>
            <a:r>
              <a:rPr lang="en-US" sz="5199" dirty="0" err="1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Verilənlərin</a:t>
            </a:r>
            <a:r>
              <a:rPr lang="en-US" sz="5199" dirty="0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 </a:t>
            </a:r>
            <a:r>
              <a:rPr lang="en-US" sz="5199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strukturu </a:t>
            </a:r>
            <a:r>
              <a:rPr lang="en-US" sz="5199" dirty="0" err="1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və</a:t>
            </a:r>
            <a:r>
              <a:rPr lang="en-US" sz="5199" dirty="0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alqoritmlər-Quluzadə</a:t>
            </a:r>
            <a:r>
              <a:rPr lang="en-US" sz="5199" dirty="0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 Dilarə</a:t>
            </a:r>
          </a:p>
          <a:p>
            <a:pPr algn="ctr">
              <a:lnSpc>
                <a:spcPts val="7279"/>
              </a:lnSpc>
            </a:pPr>
            <a:r>
              <a:rPr lang="en-US" sz="5199" dirty="0" err="1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Azərbaycan</a:t>
            </a:r>
            <a:r>
              <a:rPr lang="en-US" sz="5199" dirty="0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Texniki</a:t>
            </a:r>
            <a:r>
              <a:rPr lang="en-US" sz="5199" dirty="0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Universiteti</a:t>
            </a:r>
            <a:endParaRPr lang="en-US" sz="5199" dirty="0">
              <a:solidFill>
                <a:srgbClr val="000000"/>
              </a:solidFill>
              <a:latin typeface="DejaVu Serif"/>
              <a:ea typeface="DejaVu Serif"/>
              <a:cs typeface="DejaVu Serif"/>
              <a:sym typeface="DejaVu Serif"/>
            </a:endParaRPr>
          </a:p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İTT</a:t>
            </a:r>
          </a:p>
          <a:p>
            <a:pPr algn="ctr">
              <a:lnSpc>
                <a:spcPts val="7279"/>
              </a:lnSpc>
            </a:pPr>
            <a:r>
              <a:rPr lang="en-US" sz="5199" dirty="0" err="1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İnformasiya</a:t>
            </a:r>
            <a:r>
              <a:rPr lang="en-US" sz="5199" dirty="0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Texnologiyaları</a:t>
            </a:r>
            <a:endParaRPr lang="en-US" sz="5199" dirty="0">
              <a:solidFill>
                <a:srgbClr val="000000"/>
              </a:solidFill>
              <a:latin typeface="DejaVu Serif"/>
              <a:ea typeface="DejaVu Serif"/>
              <a:cs typeface="DejaVu Serif"/>
              <a:sym typeface="DejaVu Serif"/>
            </a:endParaRPr>
          </a:p>
          <a:p>
            <a:pPr algn="ctr">
              <a:lnSpc>
                <a:spcPts val="7279"/>
              </a:lnSpc>
            </a:pPr>
            <a:r>
              <a:rPr lang="en-US" sz="5199" b="1" dirty="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AI Chatbot with Tree</a:t>
            </a:r>
            <a:r>
              <a:rPr lang="en-US" sz="5199" dirty="0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 – Use </a:t>
            </a:r>
            <a:r>
              <a:rPr lang="en-US" sz="5199" b="1" dirty="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Tree and Hash Maps</a:t>
            </a:r>
            <a:r>
              <a:rPr lang="en-US" sz="5199" dirty="0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 to store keywords and respond intelligently.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86737" y="477722"/>
            <a:ext cx="1215437" cy="1215437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3697" y="0"/>
                  </a:moveTo>
                  <a:lnTo>
                    <a:pt x="749103" y="0"/>
                  </a:lnTo>
                  <a:cubicBezTo>
                    <a:pt x="784282" y="0"/>
                    <a:pt x="812800" y="28518"/>
                    <a:pt x="812800" y="63697"/>
                  </a:cubicBezTo>
                  <a:lnTo>
                    <a:pt x="812800" y="749103"/>
                  </a:lnTo>
                  <a:cubicBezTo>
                    <a:pt x="812800" y="784282"/>
                    <a:pt x="784282" y="812800"/>
                    <a:pt x="749103" y="812800"/>
                  </a:cubicBezTo>
                  <a:lnTo>
                    <a:pt x="63697" y="812800"/>
                  </a:lnTo>
                  <a:cubicBezTo>
                    <a:pt x="28518" y="812800"/>
                    <a:pt x="0" y="784282"/>
                    <a:pt x="0" y="749103"/>
                  </a:cubicBezTo>
                  <a:lnTo>
                    <a:pt x="0" y="63697"/>
                  </a:lnTo>
                  <a:cubicBezTo>
                    <a:pt x="0" y="28518"/>
                    <a:pt x="28518" y="0"/>
                    <a:pt x="63697" y="0"/>
                  </a:cubicBezTo>
                  <a:close/>
                </a:path>
              </a:pathLst>
            </a:custGeom>
            <a:solidFill>
              <a:srgbClr val="102C4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734723" y="1693159"/>
            <a:ext cx="14818554" cy="3450341"/>
          </a:xfrm>
          <a:custGeom>
            <a:avLst/>
            <a:gdLst/>
            <a:ahLst/>
            <a:cxnLst/>
            <a:rect l="l" t="t" r="r" b="b"/>
            <a:pathLst>
              <a:path w="14818554" h="3450341">
                <a:moveTo>
                  <a:pt x="0" y="0"/>
                </a:moveTo>
                <a:lnTo>
                  <a:pt x="14818554" y="0"/>
                </a:lnTo>
                <a:lnTo>
                  <a:pt x="14818554" y="3450341"/>
                </a:lnTo>
                <a:lnTo>
                  <a:pt x="0" y="34503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8917" b="-28917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227709" y="825610"/>
            <a:ext cx="6076560" cy="519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80"/>
              </a:lnSpc>
            </a:pPr>
            <a:r>
              <a:rPr lang="en-US" sz="3458" b="1" spc="-134">
                <a:solidFill>
                  <a:srgbClr val="102C40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Threading module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5476875"/>
            <a:ext cx="16230600" cy="4066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08"/>
              </a:lnSpc>
            </a:pPr>
            <a:r>
              <a:rPr lang="en-US" sz="3396" b="1" spc="-132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threading.Thread(target=giris) - </a:t>
            </a:r>
            <a:r>
              <a:rPr lang="en-US" sz="3396" spc="-132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this is the syntax of threading module and target is the name of function </a:t>
            </a:r>
            <a:r>
              <a:rPr lang="en-US" sz="3396" b="1" spc="-132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giris.</a:t>
            </a:r>
          </a:p>
          <a:p>
            <a:pPr algn="l">
              <a:lnSpc>
                <a:spcPts val="4008"/>
              </a:lnSpc>
            </a:pPr>
            <a:r>
              <a:rPr lang="en-US" sz="3396" b="1" spc="-132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t.daemon = True - </a:t>
            </a:r>
            <a:r>
              <a:rPr lang="en-US" sz="3396" spc="-132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Makes the thread a daemon, meaning it will stop when the main program ends.</a:t>
            </a:r>
          </a:p>
          <a:p>
            <a:pPr algn="l">
              <a:lnSpc>
                <a:spcPts val="4008"/>
              </a:lnSpc>
            </a:pPr>
            <a:r>
              <a:rPr lang="en-US" sz="3396" b="1" spc="-132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t.start()  -  </a:t>
            </a:r>
            <a:r>
              <a:rPr lang="en-US" sz="3396" spc="-132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start the thread.</a:t>
            </a:r>
          </a:p>
          <a:p>
            <a:pPr algn="l">
              <a:lnSpc>
                <a:spcPts val="4008"/>
              </a:lnSpc>
            </a:pPr>
            <a:r>
              <a:rPr lang="en-US" sz="3396" b="1" spc="-132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t.join(15) - </a:t>
            </a:r>
            <a:r>
              <a:rPr lang="en-US" sz="3396" spc="-132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we set the time.</a:t>
            </a:r>
          </a:p>
          <a:p>
            <a:pPr algn="l">
              <a:lnSpc>
                <a:spcPts val="4008"/>
              </a:lnSpc>
            </a:pPr>
            <a:r>
              <a:rPr lang="en-US" sz="3396" spc="-132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We set the variable </a:t>
            </a:r>
            <a:r>
              <a:rPr lang="en-US" sz="3396" b="1" spc="-132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user_input </a:t>
            </a:r>
            <a:r>
              <a:rPr lang="en-US" sz="3396" spc="-132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to </a:t>
            </a:r>
            <a:r>
              <a:rPr lang="en-US" sz="3396" b="1" spc="-132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None. </a:t>
            </a:r>
            <a:r>
              <a:rPr lang="en-US" sz="3396" spc="-132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So if </a:t>
            </a:r>
            <a:r>
              <a:rPr lang="en-US" sz="3396" b="1" spc="-132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user_input</a:t>
            </a:r>
            <a:r>
              <a:rPr lang="en-US" sz="3396" spc="-132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 still </a:t>
            </a:r>
            <a:r>
              <a:rPr lang="en-US" sz="3396" b="1" spc="-132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None</a:t>
            </a:r>
            <a:r>
              <a:rPr lang="en-US" sz="3396" spc="-132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, that is mean user did not write anything, then program will stop.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86737" y="1028700"/>
            <a:ext cx="1215437" cy="1215437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3697" y="0"/>
                  </a:moveTo>
                  <a:lnTo>
                    <a:pt x="749103" y="0"/>
                  </a:lnTo>
                  <a:cubicBezTo>
                    <a:pt x="784282" y="0"/>
                    <a:pt x="812800" y="28518"/>
                    <a:pt x="812800" y="63697"/>
                  </a:cubicBezTo>
                  <a:lnTo>
                    <a:pt x="812800" y="749103"/>
                  </a:lnTo>
                  <a:cubicBezTo>
                    <a:pt x="812800" y="784282"/>
                    <a:pt x="784282" y="812800"/>
                    <a:pt x="749103" y="812800"/>
                  </a:cubicBezTo>
                  <a:lnTo>
                    <a:pt x="63697" y="812800"/>
                  </a:lnTo>
                  <a:cubicBezTo>
                    <a:pt x="28518" y="812800"/>
                    <a:pt x="0" y="784282"/>
                    <a:pt x="0" y="749103"/>
                  </a:cubicBezTo>
                  <a:lnTo>
                    <a:pt x="0" y="63697"/>
                  </a:lnTo>
                  <a:cubicBezTo>
                    <a:pt x="0" y="28518"/>
                    <a:pt x="28518" y="0"/>
                    <a:pt x="63697" y="0"/>
                  </a:cubicBezTo>
                  <a:close/>
                </a:path>
              </a:pathLst>
            </a:custGeom>
            <a:solidFill>
              <a:srgbClr val="102C4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9340872" y="525357"/>
            <a:ext cx="4839202" cy="5855293"/>
          </a:xfrm>
          <a:custGeom>
            <a:avLst/>
            <a:gdLst/>
            <a:ahLst/>
            <a:cxnLst/>
            <a:rect l="l" t="t" r="r" b="b"/>
            <a:pathLst>
              <a:path w="4839202" h="5855293">
                <a:moveTo>
                  <a:pt x="0" y="0"/>
                </a:moveTo>
                <a:lnTo>
                  <a:pt x="4839202" y="0"/>
                </a:lnTo>
                <a:lnTo>
                  <a:pt x="4839202" y="5855293"/>
                </a:lnTo>
                <a:lnTo>
                  <a:pt x="0" y="58552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5187" t="-20816" r="-25185" b="-21648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420981" y="6894330"/>
            <a:ext cx="8546959" cy="2363970"/>
          </a:xfrm>
          <a:custGeom>
            <a:avLst/>
            <a:gdLst/>
            <a:ahLst/>
            <a:cxnLst/>
            <a:rect l="l" t="t" r="r" b="b"/>
            <a:pathLst>
              <a:path w="8546959" h="2363970">
                <a:moveTo>
                  <a:pt x="0" y="0"/>
                </a:moveTo>
                <a:lnTo>
                  <a:pt x="8546959" y="0"/>
                </a:lnTo>
                <a:lnTo>
                  <a:pt x="8546959" y="2363970"/>
                </a:lnTo>
                <a:lnTo>
                  <a:pt x="0" y="23639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697" t="-43406" r="-11697" b="-40067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227709" y="1376588"/>
            <a:ext cx="6076560" cy="519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80"/>
              </a:lnSpc>
            </a:pPr>
            <a:r>
              <a:rPr lang="en-US" sz="3458" b="1" spc="-134">
                <a:solidFill>
                  <a:srgbClr val="102C40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Supported commands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594941" y="7675644"/>
            <a:ext cx="7664359" cy="14368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5"/>
              </a:lnSpc>
            </a:pPr>
            <a:r>
              <a:rPr lang="en-US" sz="3199" spc="-124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Previous slide there was this code. If user enter anything which is not in emr bot print error message.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82600" y="2886203"/>
            <a:ext cx="7664359" cy="1133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3"/>
              </a:lnSpc>
            </a:pPr>
            <a:r>
              <a:rPr lang="en-US" sz="3799" b="1" spc="-148">
                <a:solidFill>
                  <a:srgbClr val="102C4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These are the commands bot can understand.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46315" y="420981"/>
            <a:ext cx="1215437" cy="1215437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3697" y="0"/>
                  </a:moveTo>
                  <a:lnTo>
                    <a:pt x="749103" y="0"/>
                  </a:lnTo>
                  <a:cubicBezTo>
                    <a:pt x="784282" y="0"/>
                    <a:pt x="812800" y="28518"/>
                    <a:pt x="812800" y="63697"/>
                  </a:cubicBezTo>
                  <a:lnTo>
                    <a:pt x="812800" y="749103"/>
                  </a:lnTo>
                  <a:cubicBezTo>
                    <a:pt x="812800" y="784282"/>
                    <a:pt x="784282" y="812800"/>
                    <a:pt x="749103" y="812800"/>
                  </a:cubicBezTo>
                  <a:lnTo>
                    <a:pt x="63697" y="812800"/>
                  </a:lnTo>
                  <a:cubicBezTo>
                    <a:pt x="28518" y="812800"/>
                    <a:pt x="0" y="784282"/>
                    <a:pt x="0" y="749103"/>
                  </a:cubicBezTo>
                  <a:lnTo>
                    <a:pt x="0" y="63697"/>
                  </a:lnTo>
                  <a:cubicBezTo>
                    <a:pt x="0" y="28518"/>
                    <a:pt x="28518" y="0"/>
                    <a:pt x="63697" y="0"/>
                  </a:cubicBezTo>
                  <a:close/>
                </a:path>
              </a:pathLst>
            </a:custGeom>
            <a:solidFill>
              <a:srgbClr val="102C4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9368607" y="0"/>
            <a:ext cx="8919393" cy="7389549"/>
          </a:xfrm>
          <a:custGeom>
            <a:avLst/>
            <a:gdLst/>
            <a:ahLst/>
            <a:cxnLst/>
            <a:rect l="l" t="t" r="r" b="b"/>
            <a:pathLst>
              <a:path w="8919393" h="7389549">
                <a:moveTo>
                  <a:pt x="0" y="0"/>
                </a:moveTo>
                <a:lnTo>
                  <a:pt x="8919393" y="0"/>
                </a:lnTo>
                <a:lnTo>
                  <a:pt x="8919393" y="7389549"/>
                </a:lnTo>
                <a:lnTo>
                  <a:pt x="0" y="73895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340" t="-10950" r="-9072" b="-11862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61403" y="4250041"/>
            <a:ext cx="7489405" cy="5252972"/>
          </a:xfrm>
          <a:custGeom>
            <a:avLst/>
            <a:gdLst/>
            <a:ahLst/>
            <a:cxnLst/>
            <a:rect l="l" t="t" r="r" b="b"/>
            <a:pathLst>
              <a:path w="7489405" h="5252972">
                <a:moveTo>
                  <a:pt x="0" y="0"/>
                </a:moveTo>
                <a:lnTo>
                  <a:pt x="7489405" y="0"/>
                </a:lnTo>
                <a:lnTo>
                  <a:pt x="7489405" y="5252972"/>
                </a:lnTo>
                <a:lnTo>
                  <a:pt x="0" y="52529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441" t="-20803" r="-14040" b="-20018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226410" y="768869"/>
            <a:ext cx="3656964" cy="519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80"/>
              </a:lnSpc>
            </a:pPr>
            <a:r>
              <a:rPr lang="en-US" sz="3458" b="1" spc="-134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Answers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38225" y="2082847"/>
            <a:ext cx="7690298" cy="1873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9"/>
              </a:lnSpc>
            </a:pPr>
            <a:r>
              <a:rPr lang="en-US" sz="2499" b="1" spc="-97">
                <a:solidFill>
                  <a:srgbClr val="102C4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These are the answer messages. For example, If user enter </a:t>
            </a:r>
            <a:r>
              <a:rPr lang="en-US" sz="2499" b="1" spc="-97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necesen/netersen</a:t>
            </a:r>
            <a:r>
              <a:rPr lang="en-US" sz="2499" spc="-97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 bot select answer randomly from </a:t>
            </a:r>
            <a:r>
              <a:rPr lang="en-US" sz="2499" b="1" spc="-97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necesen list. </a:t>
            </a:r>
            <a:r>
              <a:rPr lang="en-US" sz="2499" spc="-97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There is 5 different answers for each command. </a:t>
            </a:r>
            <a:r>
              <a:rPr lang="en-US" sz="2499" b="1" spc="-97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random module </a:t>
            </a:r>
            <a:r>
              <a:rPr lang="en-US" sz="2499" spc="-97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ensures that it is not the same answer every time.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4210985"/>
            <a:ext cx="18288000" cy="1087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93"/>
              </a:lnSpc>
            </a:pPr>
            <a:r>
              <a:rPr lang="en-US" sz="6423" b="1" spc="-231">
                <a:solidFill>
                  <a:srgbClr val="FAFBFB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THANKS FOR YOUR ATTENTION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11067317" cy="10287000"/>
          </a:xfrm>
          <a:custGeom>
            <a:avLst/>
            <a:gdLst/>
            <a:ahLst/>
            <a:cxnLst/>
            <a:rect l="l" t="t" r="r" b="b"/>
            <a:pathLst>
              <a:path w="11067317" h="10287000">
                <a:moveTo>
                  <a:pt x="0" y="0"/>
                </a:moveTo>
                <a:lnTo>
                  <a:pt x="11067317" y="0"/>
                </a:lnTo>
                <a:lnTo>
                  <a:pt x="1106731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6327" b="-6327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3746099" y="3532274"/>
            <a:ext cx="2662119" cy="896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main.py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576956" y="7069145"/>
            <a:ext cx="12280434" cy="7551278"/>
            <a:chOff x="0" y="0"/>
            <a:chExt cx="812800" cy="4997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499793"/>
            </a:xfrm>
            <a:custGeom>
              <a:avLst/>
              <a:gdLst/>
              <a:ahLst/>
              <a:cxnLst/>
              <a:rect l="l" t="t" r="r" b="b"/>
              <a:pathLst>
                <a:path w="812800" h="499793">
                  <a:moveTo>
                    <a:pt x="406400" y="0"/>
                  </a:moveTo>
                  <a:cubicBezTo>
                    <a:pt x="181951" y="0"/>
                    <a:pt x="0" y="111883"/>
                    <a:pt x="0" y="249897"/>
                  </a:cubicBezTo>
                  <a:cubicBezTo>
                    <a:pt x="0" y="387911"/>
                    <a:pt x="181951" y="499793"/>
                    <a:pt x="406400" y="499793"/>
                  </a:cubicBezTo>
                  <a:cubicBezTo>
                    <a:pt x="630849" y="499793"/>
                    <a:pt x="812800" y="387911"/>
                    <a:pt x="812800" y="249897"/>
                  </a:cubicBezTo>
                  <a:cubicBezTo>
                    <a:pt x="812800" y="111883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102C40">
                  <a:alpha val="28627"/>
                </a:srgbClr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18281"/>
              <a:ext cx="660400" cy="4346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309589" y="8021711"/>
            <a:ext cx="8815168" cy="4866079"/>
            <a:chOff x="0" y="0"/>
            <a:chExt cx="812800" cy="4486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448675"/>
            </a:xfrm>
            <a:custGeom>
              <a:avLst/>
              <a:gdLst/>
              <a:ahLst/>
              <a:cxnLst/>
              <a:rect l="l" t="t" r="r" b="b"/>
              <a:pathLst>
                <a:path w="812800" h="448675">
                  <a:moveTo>
                    <a:pt x="406400" y="0"/>
                  </a:moveTo>
                  <a:cubicBezTo>
                    <a:pt x="181951" y="0"/>
                    <a:pt x="0" y="100439"/>
                    <a:pt x="0" y="224338"/>
                  </a:cubicBezTo>
                  <a:cubicBezTo>
                    <a:pt x="0" y="348236"/>
                    <a:pt x="181951" y="448675"/>
                    <a:pt x="406400" y="448675"/>
                  </a:cubicBezTo>
                  <a:cubicBezTo>
                    <a:pt x="630849" y="448675"/>
                    <a:pt x="812800" y="348236"/>
                    <a:pt x="812800" y="224338"/>
                  </a:cubicBezTo>
                  <a:cubicBezTo>
                    <a:pt x="812800" y="10043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102C40">
                  <a:alpha val="29804"/>
                </a:srgbClr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13488"/>
              <a:ext cx="660400" cy="3931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892657" y="8961676"/>
            <a:ext cx="5649031" cy="2650649"/>
            <a:chOff x="0" y="0"/>
            <a:chExt cx="812800" cy="38138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381384"/>
            </a:xfrm>
            <a:custGeom>
              <a:avLst/>
              <a:gdLst/>
              <a:ahLst/>
              <a:cxnLst/>
              <a:rect l="l" t="t" r="r" b="b"/>
              <a:pathLst>
                <a:path w="812800" h="381384">
                  <a:moveTo>
                    <a:pt x="406400" y="0"/>
                  </a:moveTo>
                  <a:cubicBezTo>
                    <a:pt x="181951" y="0"/>
                    <a:pt x="0" y="85376"/>
                    <a:pt x="0" y="190692"/>
                  </a:cubicBezTo>
                  <a:cubicBezTo>
                    <a:pt x="0" y="296008"/>
                    <a:pt x="181951" y="381384"/>
                    <a:pt x="406400" y="381384"/>
                  </a:cubicBezTo>
                  <a:cubicBezTo>
                    <a:pt x="630849" y="381384"/>
                    <a:pt x="812800" y="296008"/>
                    <a:pt x="812800" y="190692"/>
                  </a:cubicBezTo>
                  <a:cubicBezTo>
                    <a:pt x="812800" y="8537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102C40">
                  <a:alpha val="44706"/>
                </a:srgbClr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76200" y="7180"/>
              <a:ext cx="660400" cy="3384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0" y="0"/>
            <a:ext cx="11892657" cy="10287000"/>
          </a:xfrm>
          <a:custGeom>
            <a:avLst/>
            <a:gdLst/>
            <a:ahLst/>
            <a:cxnLst/>
            <a:rect l="l" t="t" r="r" b="b"/>
            <a:pathLst>
              <a:path w="11892657" h="10287000">
                <a:moveTo>
                  <a:pt x="0" y="0"/>
                </a:moveTo>
                <a:lnTo>
                  <a:pt x="11892657" y="0"/>
                </a:lnTo>
                <a:lnTo>
                  <a:pt x="1189265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515" b="-9515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2944332" y="2518185"/>
            <a:ext cx="4246602" cy="896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  <a:ea typeface="DejaVu Serif"/>
                <a:cs typeface="DejaVu Serif"/>
                <a:sym typeface="DejaVu Serif"/>
              </a:rPr>
              <a:t>messages.py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86737" y="1028700"/>
            <a:ext cx="1215437" cy="1215437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3697" y="0"/>
                  </a:moveTo>
                  <a:lnTo>
                    <a:pt x="749103" y="0"/>
                  </a:lnTo>
                  <a:cubicBezTo>
                    <a:pt x="784282" y="0"/>
                    <a:pt x="812800" y="28518"/>
                    <a:pt x="812800" y="63697"/>
                  </a:cubicBezTo>
                  <a:lnTo>
                    <a:pt x="812800" y="749103"/>
                  </a:lnTo>
                  <a:cubicBezTo>
                    <a:pt x="812800" y="784282"/>
                    <a:pt x="784282" y="812800"/>
                    <a:pt x="749103" y="812800"/>
                  </a:cubicBezTo>
                  <a:lnTo>
                    <a:pt x="63697" y="812800"/>
                  </a:lnTo>
                  <a:cubicBezTo>
                    <a:pt x="28518" y="812800"/>
                    <a:pt x="0" y="784282"/>
                    <a:pt x="0" y="749103"/>
                  </a:cubicBezTo>
                  <a:lnTo>
                    <a:pt x="0" y="63697"/>
                  </a:lnTo>
                  <a:cubicBezTo>
                    <a:pt x="0" y="28518"/>
                    <a:pt x="28518" y="0"/>
                    <a:pt x="63697" y="0"/>
                  </a:cubicBezTo>
                  <a:close/>
                </a:path>
              </a:pathLst>
            </a:custGeom>
            <a:solidFill>
              <a:srgbClr val="102C4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244534" y="-181641"/>
            <a:ext cx="5325107" cy="10650282"/>
            <a:chOff x="0" y="0"/>
            <a:chExt cx="618749" cy="123750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18749" cy="1237505"/>
            </a:xfrm>
            <a:custGeom>
              <a:avLst/>
              <a:gdLst/>
              <a:ahLst/>
              <a:cxnLst/>
              <a:rect l="l" t="t" r="r" b="b"/>
              <a:pathLst>
                <a:path w="618749" h="1237505">
                  <a:moveTo>
                    <a:pt x="203200" y="0"/>
                  </a:moveTo>
                  <a:lnTo>
                    <a:pt x="618749" y="0"/>
                  </a:lnTo>
                  <a:lnTo>
                    <a:pt x="415549" y="1237505"/>
                  </a:lnTo>
                  <a:lnTo>
                    <a:pt x="0" y="1237505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3"/>
              <a:stretch>
                <a:fillRect l="-31575" r="-168613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8" name="Group 8"/>
          <p:cNvGrpSpPr/>
          <p:nvPr/>
        </p:nvGrpSpPr>
        <p:grpSpPr>
          <a:xfrm>
            <a:off x="13974310" y="-181641"/>
            <a:ext cx="5325107" cy="10650282"/>
            <a:chOff x="0" y="0"/>
            <a:chExt cx="618749" cy="123750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18749" cy="1237505"/>
            </a:xfrm>
            <a:custGeom>
              <a:avLst/>
              <a:gdLst/>
              <a:ahLst/>
              <a:cxnLst/>
              <a:rect l="l" t="t" r="r" b="b"/>
              <a:pathLst>
                <a:path w="618749" h="1237505">
                  <a:moveTo>
                    <a:pt x="203200" y="0"/>
                  </a:moveTo>
                  <a:lnTo>
                    <a:pt x="618749" y="0"/>
                  </a:lnTo>
                  <a:lnTo>
                    <a:pt x="415549" y="1237505"/>
                  </a:lnTo>
                  <a:lnTo>
                    <a:pt x="0" y="1237505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3"/>
              <a:stretch>
                <a:fillRect l="-139367" r="-60821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10" name="Group 10"/>
          <p:cNvGrpSpPr/>
          <p:nvPr/>
        </p:nvGrpSpPr>
        <p:grpSpPr>
          <a:xfrm>
            <a:off x="12019126" y="-181641"/>
            <a:ext cx="3497580" cy="10650282"/>
            <a:chOff x="0" y="0"/>
            <a:chExt cx="406400" cy="123750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06400" cy="1237505"/>
            </a:xfrm>
            <a:custGeom>
              <a:avLst/>
              <a:gdLst/>
              <a:ahLst/>
              <a:cxnLst/>
              <a:rect l="l" t="t" r="r" b="b"/>
              <a:pathLst>
                <a:path w="406400" h="1237505">
                  <a:moveTo>
                    <a:pt x="203200" y="0"/>
                  </a:moveTo>
                  <a:lnTo>
                    <a:pt x="406400" y="0"/>
                  </a:lnTo>
                  <a:lnTo>
                    <a:pt x="203200" y="1237505"/>
                  </a:lnTo>
                  <a:lnTo>
                    <a:pt x="0" y="1237505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3"/>
              <a:stretch>
                <a:fillRect l="-154773" r="-202268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id="12" name="TextBox 12"/>
          <p:cNvSpPr txBox="1"/>
          <p:nvPr/>
        </p:nvSpPr>
        <p:spPr>
          <a:xfrm>
            <a:off x="1276463" y="1376588"/>
            <a:ext cx="4711612" cy="519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80"/>
              </a:lnSpc>
            </a:pPr>
            <a:r>
              <a:rPr lang="en-US" sz="3458" b="1" spc="-134">
                <a:solidFill>
                  <a:srgbClr val="102C40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Let explain codes.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76463" y="2587637"/>
            <a:ext cx="6968071" cy="47706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5"/>
              </a:lnSpc>
            </a:pPr>
            <a:r>
              <a:rPr lang="en-US" sz="3199" b="1" spc="-124">
                <a:solidFill>
                  <a:srgbClr val="102C4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In this project I used 2 script file. Differentiating the main codes and texts make codes more readable.</a:t>
            </a:r>
          </a:p>
          <a:p>
            <a:pPr algn="l">
              <a:lnSpc>
                <a:spcPts val="3775"/>
              </a:lnSpc>
            </a:pPr>
            <a:endParaRPr lang="en-US" sz="3199" b="1" spc="-124">
              <a:solidFill>
                <a:srgbClr val="102C4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algn="l">
              <a:lnSpc>
                <a:spcPts val="3775"/>
              </a:lnSpc>
            </a:pPr>
            <a:r>
              <a:rPr lang="en-US" sz="3199" b="1" spc="-124">
                <a:solidFill>
                  <a:srgbClr val="102C4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main.py for codes that run the program.</a:t>
            </a:r>
          </a:p>
          <a:p>
            <a:pPr algn="l">
              <a:lnSpc>
                <a:spcPts val="3775"/>
              </a:lnSpc>
            </a:pPr>
            <a:endParaRPr lang="en-US" sz="3199" b="1" spc="-124">
              <a:solidFill>
                <a:srgbClr val="102C4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algn="l">
              <a:lnSpc>
                <a:spcPts val="3775"/>
              </a:lnSpc>
            </a:pPr>
            <a:r>
              <a:rPr lang="en-US" sz="3199" b="1" spc="-124">
                <a:solidFill>
                  <a:srgbClr val="102C4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messages.py for chatbot answer messages.</a:t>
            </a:r>
          </a:p>
          <a:p>
            <a:pPr algn="l">
              <a:lnSpc>
                <a:spcPts val="3775"/>
              </a:lnSpc>
            </a:pPr>
            <a:endParaRPr lang="en-US" sz="3199" b="1" spc="-124">
              <a:solidFill>
                <a:srgbClr val="102C4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algn="l">
              <a:lnSpc>
                <a:spcPts val="3775"/>
              </a:lnSpc>
            </a:pPr>
            <a:endParaRPr lang="en-US" sz="3199" b="1" spc="-124">
              <a:solidFill>
                <a:srgbClr val="102C4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86737" y="6676006"/>
            <a:ext cx="1215437" cy="1215437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3697" y="0"/>
                  </a:moveTo>
                  <a:lnTo>
                    <a:pt x="749103" y="0"/>
                  </a:lnTo>
                  <a:cubicBezTo>
                    <a:pt x="784282" y="0"/>
                    <a:pt x="812800" y="28518"/>
                    <a:pt x="812800" y="63697"/>
                  </a:cubicBezTo>
                  <a:lnTo>
                    <a:pt x="812800" y="749103"/>
                  </a:lnTo>
                  <a:cubicBezTo>
                    <a:pt x="812800" y="784282"/>
                    <a:pt x="784282" y="812800"/>
                    <a:pt x="749103" y="812800"/>
                  </a:cubicBezTo>
                  <a:lnTo>
                    <a:pt x="63697" y="812800"/>
                  </a:lnTo>
                  <a:cubicBezTo>
                    <a:pt x="28518" y="812800"/>
                    <a:pt x="0" y="784282"/>
                    <a:pt x="0" y="749103"/>
                  </a:cubicBezTo>
                  <a:lnTo>
                    <a:pt x="0" y="63697"/>
                  </a:lnTo>
                  <a:cubicBezTo>
                    <a:pt x="0" y="28518"/>
                    <a:pt x="28518" y="0"/>
                    <a:pt x="63697" y="0"/>
                  </a:cubicBezTo>
                  <a:close/>
                </a:path>
              </a:pathLst>
            </a:custGeom>
            <a:solidFill>
              <a:srgbClr val="102C4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2124252" y="816357"/>
            <a:ext cx="13138955" cy="5320443"/>
          </a:xfrm>
          <a:custGeom>
            <a:avLst/>
            <a:gdLst/>
            <a:ahLst/>
            <a:cxnLst/>
            <a:rect l="l" t="t" r="r" b="b"/>
            <a:pathLst>
              <a:path w="13138955" h="5320443">
                <a:moveTo>
                  <a:pt x="0" y="0"/>
                </a:moveTo>
                <a:lnTo>
                  <a:pt x="13138955" y="0"/>
                </a:lnTo>
                <a:lnTo>
                  <a:pt x="13138955" y="5320443"/>
                </a:lnTo>
                <a:lnTo>
                  <a:pt x="0" y="53204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549" r="-9549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252086" y="6808007"/>
            <a:ext cx="4139443" cy="519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80"/>
              </a:lnSpc>
            </a:pPr>
            <a:r>
              <a:rPr lang="en-US" sz="3458" b="1" spc="-134">
                <a:solidFill>
                  <a:srgbClr val="102C40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Imports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124252" y="7628766"/>
            <a:ext cx="13877196" cy="1379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57"/>
              </a:lnSpc>
            </a:pPr>
            <a:r>
              <a:rPr lang="en-US" sz="3099" b="1" spc="-120">
                <a:solidFill>
                  <a:srgbClr val="102C4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For this project we have to import </a:t>
            </a:r>
            <a:r>
              <a:rPr lang="en-US" sz="3099" b="1" spc="-120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datetime, random, requests, threading and sys. </a:t>
            </a:r>
            <a:r>
              <a:rPr lang="en-US" sz="3099" spc="-120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These are essential for some functions. And for answer messages we add </a:t>
            </a:r>
            <a:r>
              <a:rPr lang="en-US" sz="3099" b="1" spc="-120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messages.py</a:t>
            </a:r>
            <a:r>
              <a:rPr lang="en-US" sz="3099" spc="-120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. </a:t>
            </a:r>
            <a:r>
              <a:rPr lang="en-US" sz="3099" b="1" spc="-120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* </a:t>
            </a:r>
            <a:r>
              <a:rPr lang="en-US" sz="3099" spc="-120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means that import everything from messages.py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86737" y="151125"/>
            <a:ext cx="1215437" cy="1215437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3697" y="0"/>
                  </a:moveTo>
                  <a:lnTo>
                    <a:pt x="749103" y="0"/>
                  </a:lnTo>
                  <a:cubicBezTo>
                    <a:pt x="784282" y="0"/>
                    <a:pt x="812800" y="28518"/>
                    <a:pt x="812800" y="63697"/>
                  </a:cubicBezTo>
                  <a:lnTo>
                    <a:pt x="812800" y="749103"/>
                  </a:lnTo>
                  <a:cubicBezTo>
                    <a:pt x="812800" y="784282"/>
                    <a:pt x="784282" y="812800"/>
                    <a:pt x="749103" y="812800"/>
                  </a:cubicBezTo>
                  <a:lnTo>
                    <a:pt x="63697" y="812800"/>
                  </a:lnTo>
                  <a:cubicBezTo>
                    <a:pt x="28518" y="812800"/>
                    <a:pt x="0" y="784282"/>
                    <a:pt x="0" y="749103"/>
                  </a:cubicBezTo>
                  <a:lnTo>
                    <a:pt x="0" y="63697"/>
                  </a:lnTo>
                  <a:cubicBezTo>
                    <a:pt x="0" y="28518"/>
                    <a:pt x="28518" y="0"/>
                    <a:pt x="63697" y="0"/>
                  </a:cubicBezTo>
                  <a:close/>
                </a:path>
              </a:pathLst>
            </a:custGeom>
            <a:solidFill>
              <a:srgbClr val="102C4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652395" y="3212208"/>
            <a:ext cx="4074409" cy="9390501"/>
          </a:xfrm>
          <a:custGeom>
            <a:avLst/>
            <a:gdLst/>
            <a:ahLst/>
            <a:cxnLst/>
            <a:rect l="l" t="t" r="r" b="b"/>
            <a:pathLst>
              <a:path w="4074409" h="9390501">
                <a:moveTo>
                  <a:pt x="0" y="0"/>
                </a:moveTo>
                <a:lnTo>
                  <a:pt x="4074409" y="0"/>
                </a:lnTo>
                <a:lnTo>
                  <a:pt x="4074409" y="9390501"/>
                </a:lnTo>
                <a:lnTo>
                  <a:pt x="0" y="93905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9731" t="-56169" r="-70072"/>
            </a:stretch>
          </a:blipFill>
          <a:ln cap="sq">
            <a:noFill/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 rot="-10800000" flipH="1">
            <a:off x="11117483" y="0"/>
            <a:ext cx="4572116" cy="5052426"/>
          </a:xfrm>
          <a:custGeom>
            <a:avLst/>
            <a:gdLst/>
            <a:ahLst/>
            <a:cxnLst/>
            <a:rect l="l" t="t" r="r" b="b"/>
            <a:pathLst>
              <a:path w="4572116" h="5052426">
                <a:moveTo>
                  <a:pt x="4572116" y="0"/>
                </a:moveTo>
                <a:lnTo>
                  <a:pt x="0" y="0"/>
                </a:lnTo>
                <a:lnTo>
                  <a:pt x="0" y="5052426"/>
                </a:lnTo>
                <a:lnTo>
                  <a:pt x="4572116" y="5052426"/>
                </a:lnTo>
                <a:lnTo>
                  <a:pt x="4572116" y="0"/>
                </a:lnTo>
                <a:close/>
              </a:path>
            </a:pathLst>
          </a:custGeom>
          <a:blipFill>
            <a:blip r:embed="rId4"/>
            <a:stretch>
              <a:fillRect l="-129774" t="-62884" r="-40387"/>
            </a:stretch>
          </a:blipFill>
          <a:ln cap="sq">
            <a:noFill/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>
            <a:off x="0" y="5078823"/>
            <a:ext cx="10457865" cy="5208177"/>
          </a:xfrm>
          <a:custGeom>
            <a:avLst/>
            <a:gdLst/>
            <a:ahLst/>
            <a:cxnLst/>
            <a:rect l="l" t="t" r="r" b="b"/>
            <a:pathLst>
              <a:path w="10457865" h="5208177">
                <a:moveTo>
                  <a:pt x="0" y="0"/>
                </a:moveTo>
                <a:lnTo>
                  <a:pt x="10457865" y="0"/>
                </a:lnTo>
                <a:lnTo>
                  <a:pt x="10457865" y="5208177"/>
                </a:lnTo>
                <a:lnTo>
                  <a:pt x="0" y="52081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5669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276463" y="243673"/>
            <a:ext cx="3745622" cy="519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80"/>
              </a:lnSpc>
            </a:pPr>
            <a:r>
              <a:rPr lang="en-US" sz="3458" b="1" spc="-134">
                <a:solidFill>
                  <a:srgbClr val="102C40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Weather Function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6463" y="1052923"/>
            <a:ext cx="6720421" cy="3730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9"/>
              </a:lnSpc>
            </a:pPr>
            <a:r>
              <a:rPr lang="en-US" sz="2499" b="1" spc="-97">
                <a:solidFill>
                  <a:srgbClr val="102C4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There is a function to get weather information. This function working with </a:t>
            </a:r>
            <a:r>
              <a:rPr lang="en-US" sz="2499" b="1" spc="-97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requests</a:t>
            </a:r>
            <a:r>
              <a:rPr lang="en-US" sz="2499" spc="-97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 module. There is a website for getting weather information without any API. </a:t>
            </a:r>
            <a:r>
              <a:rPr lang="en-US" sz="2499" b="1" spc="-97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Requests </a:t>
            </a:r>
            <a:r>
              <a:rPr lang="en-US" sz="2499" spc="-97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module send a request to that site. If status code is 200, we can get weather information. If status code is not 200, there is a problem so we can’t get any information. That is the working principle of </a:t>
            </a:r>
            <a:r>
              <a:rPr lang="en-US" sz="2499" b="1" spc="-97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requests </a:t>
            </a:r>
            <a:r>
              <a:rPr lang="en-US" sz="2499" spc="-97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module. If status code is 200, getWeather function return weather information.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746685" y="0"/>
            <a:ext cx="14794629" cy="7600741"/>
          </a:xfrm>
          <a:custGeom>
            <a:avLst/>
            <a:gdLst/>
            <a:ahLst/>
            <a:cxnLst/>
            <a:rect l="l" t="t" r="r" b="b"/>
            <a:pathLst>
              <a:path w="14794629" h="7600741">
                <a:moveTo>
                  <a:pt x="0" y="0"/>
                </a:moveTo>
                <a:lnTo>
                  <a:pt x="14794630" y="0"/>
                </a:lnTo>
                <a:lnTo>
                  <a:pt x="14794630" y="7600741"/>
                </a:lnTo>
                <a:lnTo>
                  <a:pt x="0" y="76007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263819" y="8100540"/>
            <a:ext cx="9525" cy="896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1756210" y="7591216"/>
            <a:ext cx="11335617" cy="30172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22"/>
              </a:lnSpc>
            </a:pPr>
            <a:r>
              <a:rPr lang="en-US" sz="2900" spc="-113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That is the main part of code. When program starts, print message to notice that bot started succesfully. We use </a:t>
            </a:r>
            <a:r>
              <a:rPr lang="en-US" sz="2900" b="1" spc="-113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while True</a:t>
            </a:r>
            <a:r>
              <a:rPr lang="en-US" sz="2900" spc="-113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 to run program nonstop. x variable is important for time function. We use </a:t>
            </a:r>
            <a:r>
              <a:rPr lang="en-US" sz="2900" b="1" spc="-113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datetime </a:t>
            </a:r>
            <a:r>
              <a:rPr lang="en-US" sz="2900" spc="-113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module to know time.  </a:t>
            </a:r>
            <a:r>
              <a:rPr lang="en-US" sz="2900" b="1" spc="-113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saat </a:t>
            </a:r>
            <a:r>
              <a:rPr lang="en-US" sz="2900" spc="-113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variable is define the time. </a:t>
            </a:r>
            <a:r>
              <a:rPr lang="en-US" sz="2900" b="1" spc="-113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%H - hour, %M - minute.</a:t>
            </a:r>
            <a:r>
              <a:rPr lang="en-US" sz="2900" spc="-113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 And there is </a:t>
            </a:r>
            <a:r>
              <a:rPr lang="en-US" sz="2900" b="1" spc="-113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cavablar  dict. </a:t>
            </a:r>
            <a:r>
              <a:rPr lang="en-US" sz="2900" spc="-113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We will see its function in </a:t>
            </a:r>
            <a:r>
              <a:rPr lang="en-US" sz="2900" b="1" spc="-113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messages.py</a:t>
            </a:r>
          </a:p>
          <a:p>
            <a:pPr algn="l">
              <a:lnSpc>
                <a:spcPts val="3422"/>
              </a:lnSpc>
            </a:pPr>
            <a:endParaRPr lang="en-US" sz="2900" b="1" spc="-113">
              <a:solidFill>
                <a:srgbClr val="102C40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6254606"/>
            <a:ext cx="1215437" cy="1215437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3697" y="0"/>
                  </a:moveTo>
                  <a:lnTo>
                    <a:pt x="749103" y="0"/>
                  </a:lnTo>
                  <a:cubicBezTo>
                    <a:pt x="784282" y="0"/>
                    <a:pt x="812800" y="28518"/>
                    <a:pt x="812800" y="63697"/>
                  </a:cubicBezTo>
                  <a:lnTo>
                    <a:pt x="812800" y="749103"/>
                  </a:lnTo>
                  <a:cubicBezTo>
                    <a:pt x="812800" y="784282"/>
                    <a:pt x="784282" y="812800"/>
                    <a:pt x="749103" y="812800"/>
                  </a:cubicBezTo>
                  <a:lnTo>
                    <a:pt x="63697" y="812800"/>
                  </a:lnTo>
                  <a:cubicBezTo>
                    <a:pt x="28518" y="812800"/>
                    <a:pt x="0" y="784282"/>
                    <a:pt x="0" y="749103"/>
                  </a:cubicBezTo>
                  <a:lnTo>
                    <a:pt x="0" y="63697"/>
                  </a:lnTo>
                  <a:cubicBezTo>
                    <a:pt x="0" y="28518"/>
                    <a:pt x="28518" y="0"/>
                    <a:pt x="63697" y="0"/>
                  </a:cubicBezTo>
                  <a:close/>
                </a:path>
              </a:pathLst>
            </a:custGeom>
            <a:solidFill>
              <a:srgbClr val="102C4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flipH="1">
            <a:off x="7922949" y="3689701"/>
            <a:ext cx="18672701" cy="10503394"/>
          </a:xfrm>
          <a:custGeom>
            <a:avLst/>
            <a:gdLst/>
            <a:ahLst/>
            <a:cxnLst/>
            <a:rect l="l" t="t" r="r" b="b"/>
            <a:pathLst>
              <a:path w="18672701" h="10503394">
                <a:moveTo>
                  <a:pt x="18672702" y="0"/>
                </a:moveTo>
                <a:lnTo>
                  <a:pt x="0" y="0"/>
                </a:lnTo>
                <a:lnTo>
                  <a:pt x="0" y="10503394"/>
                </a:lnTo>
                <a:lnTo>
                  <a:pt x="18672702" y="10503394"/>
                </a:lnTo>
                <a:lnTo>
                  <a:pt x="18672702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>
            <a:off x="2555288" y="0"/>
            <a:ext cx="13177424" cy="6085488"/>
          </a:xfrm>
          <a:custGeom>
            <a:avLst/>
            <a:gdLst/>
            <a:ahLst/>
            <a:cxnLst/>
            <a:rect l="l" t="t" r="r" b="b"/>
            <a:pathLst>
              <a:path w="13177424" h="6085488">
                <a:moveTo>
                  <a:pt x="0" y="0"/>
                </a:moveTo>
                <a:lnTo>
                  <a:pt x="13177424" y="0"/>
                </a:lnTo>
                <a:lnTo>
                  <a:pt x="13177424" y="6085488"/>
                </a:lnTo>
                <a:lnTo>
                  <a:pt x="0" y="60854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3066" b="-13066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215437" y="6342663"/>
            <a:ext cx="4498259" cy="519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80"/>
              </a:lnSpc>
            </a:pPr>
            <a:r>
              <a:rPr lang="en-US" sz="3458" b="1" spc="-134">
                <a:solidFill>
                  <a:srgbClr val="102C40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Other part of chatbot()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86734" y="7112630"/>
            <a:ext cx="13920045" cy="293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7"/>
              </a:lnSpc>
            </a:pPr>
            <a:r>
              <a:rPr lang="en-US" sz="3285" b="1" spc="-128">
                <a:solidFill>
                  <a:srgbClr val="102C4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This part of the code waits for the user to type something. It uses a function called giris() to take the input. The input is read in a different thread, so the main program does not stop. The program waits for 15 seconds. If the user does not write anything in 15 seconds, it shows a message and ends the program. If the user types "exit", it also ends the program. If the user writes something else, the chatbot gives an answer.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86737" y="0"/>
            <a:ext cx="1215437" cy="1215437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3697" y="0"/>
                  </a:moveTo>
                  <a:lnTo>
                    <a:pt x="749103" y="0"/>
                  </a:lnTo>
                  <a:cubicBezTo>
                    <a:pt x="784282" y="0"/>
                    <a:pt x="812800" y="28518"/>
                    <a:pt x="812800" y="63697"/>
                  </a:cubicBezTo>
                  <a:lnTo>
                    <a:pt x="812800" y="749103"/>
                  </a:lnTo>
                  <a:cubicBezTo>
                    <a:pt x="812800" y="784282"/>
                    <a:pt x="784282" y="812800"/>
                    <a:pt x="749103" y="812800"/>
                  </a:cubicBezTo>
                  <a:lnTo>
                    <a:pt x="63697" y="812800"/>
                  </a:lnTo>
                  <a:cubicBezTo>
                    <a:pt x="28518" y="812800"/>
                    <a:pt x="0" y="784282"/>
                    <a:pt x="0" y="749103"/>
                  </a:cubicBezTo>
                  <a:lnTo>
                    <a:pt x="0" y="63697"/>
                  </a:lnTo>
                  <a:cubicBezTo>
                    <a:pt x="0" y="28518"/>
                    <a:pt x="28518" y="0"/>
                    <a:pt x="63697" y="0"/>
                  </a:cubicBezTo>
                  <a:close/>
                </a:path>
              </a:pathLst>
            </a:custGeom>
            <a:solidFill>
              <a:srgbClr val="102C4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2248342" y="1215437"/>
            <a:ext cx="13791317" cy="5358305"/>
          </a:xfrm>
          <a:custGeom>
            <a:avLst/>
            <a:gdLst/>
            <a:ahLst/>
            <a:cxnLst/>
            <a:rect l="l" t="t" r="r" b="b"/>
            <a:pathLst>
              <a:path w="13791317" h="5358305">
                <a:moveTo>
                  <a:pt x="0" y="0"/>
                </a:moveTo>
                <a:lnTo>
                  <a:pt x="13791316" y="0"/>
                </a:lnTo>
                <a:lnTo>
                  <a:pt x="13791316" y="5358305"/>
                </a:lnTo>
                <a:lnTo>
                  <a:pt x="0" y="53583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741" b="-17097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227709" y="347888"/>
            <a:ext cx="6076560" cy="4843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6"/>
              </a:lnSpc>
            </a:pPr>
            <a:r>
              <a:rPr lang="en-US" sz="3200" b="1" spc="-124">
                <a:solidFill>
                  <a:srgbClr val="102C40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15 seconds explanation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47750" y="6945217"/>
            <a:ext cx="16230600" cy="2551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17"/>
              </a:lnSpc>
            </a:pPr>
            <a:r>
              <a:rPr lang="en-US" sz="3404" spc="-132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Firstly we define </a:t>
            </a:r>
            <a:r>
              <a:rPr lang="en-US" sz="3404" b="1" spc="-132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user_input as None.</a:t>
            </a:r>
            <a:r>
              <a:rPr lang="en-US" sz="3404" spc="-132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 Then we create the function called </a:t>
            </a:r>
            <a:r>
              <a:rPr lang="en-US" sz="3404" b="1" spc="-132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giris().</a:t>
            </a:r>
            <a:r>
              <a:rPr lang="en-US" sz="3404" spc="-132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 This function used to get input from user. And we wrote </a:t>
            </a:r>
            <a:r>
              <a:rPr lang="en-US" sz="3404" b="1" spc="-132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nonlocal user_input. </a:t>
            </a:r>
            <a:r>
              <a:rPr lang="en-US" sz="3404" spc="-132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Now the function </a:t>
            </a:r>
            <a:r>
              <a:rPr lang="en-US" sz="3404" b="1" spc="-132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giris() </a:t>
            </a:r>
            <a:r>
              <a:rPr lang="en-US" sz="3404" spc="-132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can modify the user_input variable.  We said that the program will stop if user didn’t write anything for </a:t>
            </a:r>
            <a:r>
              <a:rPr lang="en-US" sz="3404" b="1" spc="-132">
                <a:solidFill>
                  <a:srgbClr val="102C40"/>
                </a:solidFill>
                <a:latin typeface="Raleway Bold"/>
                <a:ea typeface="Raleway Bold"/>
                <a:cs typeface="Raleway Bold"/>
                <a:sym typeface="Raleway Bold"/>
              </a:rPr>
              <a:t>15 seconds.</a:t>
            </a:r>
            <a:r>
              <a:rPr lang="en-US" sz="3404" spc="-132">
                <a:solidFill>
                  <a:srgbClr val="102C40"/>
                </a:solidFill>
                <a:latin typeface="Raleway"/>
                <a:ea typeface="Raleway"/>
                <a:cs typeface="Raleway"/>
                <a:sym typeface="Raleway"/>
              </a:rPr>
              <a:t> Threading modul help us to create this function.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650</Words>
  <Application>Microsoft Office PowerPoint</Application>
  <PresentationFormat>Custom</PresentationFormat>
  <Paragraphs>35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Raleway Medium</vt:lpstr>
      <vt:lpstr>Raleway Bold</vt:lpstr>
      <vt:lpstr>DejaVu Serif</vt:lpstr>
      <vt:lpstr>Raleway Ultra-Bold</vt:lpstr>
      <vt:lpstr>Arial</vt:lpstr>
      <vt:lpstr>Raleway</vt:lpstr>
      <vt:lpstr>Calibri</vt:lpstr>
      <vt:lpstr>DejaVu Serif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Bakir Baxisov Quluzade Dilare AZTU ITT Informasiya Texnologiyalari</dc:title>
  <dc:creator>Victus</dc:creator>
  <cp:lastModifiedBy>Bakir Baxişov 6224e</cp:lastModifiedBy>
  <cp:revision>1</cp:revision>
  <dcterms:created xsi:type="dcterms:W3CDTF">2006-08-16T00:00:00Z</dcterms:created>
  <dcterms:modified xsi:type="dcterms:W3CDTF">2025-05-09T13:37:34Z</dcterms:modified>
  <dc:identifier>DAGjvXpOFz0</dc:identifier>
</cp:coreProperties>
</file>

<file path=docProps/thumbnail.jpeg>
</file>